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60" r:id="rId5"/>
    <p:sldId id="267" r:id="rId6"/>
    <p:sldId id="343" r:id="rId7"/>
    <p:sldId id="303" r:id="rId8"/>
    <p:sldId id="268" r:id="rId9"/>
    <p:sldId id="269" r:id="rId10"/>
    <p:sldId id="316" r:id="rId11"/>
    <p:sldId id="315" r:id="rId12"/>
    <p:sldId id="317" r:id="rId13"/>
    <p:sldId id="318" r:id="rId14"/>
    <p:sldId id="319" r:id="rId15"/>
    <p:sldId id="314" r:id="rId16"/>
    <p:sldId id="320" r:id="rId17"/>
    <p:sldId id="321" r:id="rId18"/>
    <p:sldId id="322" r:id="rId19"/>
    <p:sldId id="276" r:id="rId20"/>
    <p:sldId id="323" r:id="rId21"/>
    <p:sldId id="277" r:id="rId22"/>
    <p:sldId id="324" r:id="rId23"/>
    <p:sldId id="325" r:id="rId24"/>
    <p:sldId id="304" r:id="rId25"/>
    <p:sldId id="327" r:id="rId26"/>
    <p:sldId id="328" r:id="rId27"/>
    <p:sldId id="330" r:id="rId28"/>
    <p:sldId id="331" r:id="rId29"/>
    <p:sldId id="329" r:id="rId30"/>
    <p:sldId id="333" r:id="rId31"/>
    <p:sldId id="332" r:id="rId32"/>
    <p:sldId id="334" r:id="rId33"/>
    <p:sldId id="335" r:id="rId34"/>
    <p:sldId id="336" r:id="rId35"/>
    <p:sldId id="337" r:id="rId36"/>
    <p:sldId id="338" r:id="rId37"/>
    <p:sldId id="340" r:id="rId38"/>
    <p:sldId id="339" r:id="rId39"/>
    <p:sldId id="291" r:id="rId40"/>
    <p:sldId id="313" r:id="rId41"/>
    <p:sldId id="305" r:id="rId42"/>
    <p:sldId id="306" r:id="rId43"/>
    <p:sldId id="308" r:id="rId44"/>
    <p:sldId id="341" r:id="rId45"/>
    <p:sldId id="342" r:id="rId46"/>
    <p:sldId id="311" r:id="rId47"/>
    <p:sldId id="312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D3"/>
    <a:srgbClr val="0000CC"/>
    <a:srgbClr val="3333FF"/>
    <a:srgbClr val="373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0" autoAdjust="0"/>
    <p:restoredTop sz="91419" autoAdjust="0"/>
  </p:normalViewPr>
  <p:slideViewPr>
    <p:cSldViewPr>
      <p:cViewPr varScale="1">
        <p:scale>
          <a:sx n="124" d="100"/>
          <a:sy n="124" d="100"/>
        </p:scale>
        <p:origin x="2098" y="62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19/02/2019</a:t>
            </a:fld>
            <a:endParaRPr lang="pt-PT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19/02/2019</a:t>
            </a:fld>
            <a:endParaRPr lang="pt-PT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‹nº›</a:t>
            </a:fld>
            <a:endParaRPr lang="pt-PT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lentinc.com/Products/Detail.cfm?NavPath=2,400,1198&amp;Prod=ZYB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gilent/vivado-boards/archive/master.zi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0"/>
            <a:ext cx="7560840" cy="1080119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i="1" dirty="0"/>
              <a:t>Introduction to</a:t>
            </a:r>
            <a:br>
              <a:rPr lang="en-US" sz="3600" i="1" dirty="0"/>
            </a:br>
            <a:r>
              <a:rPr lang="en-US" sz="3600" i="1" dirty="0"/>
              <a:t>Xilinx </a:t>
            </a:r>
            <a:r>
              <a:rPr lang="en-US" sz="3600" i="1" dirty="0" err="1"/>
              <a:t>Vivado</a:t>
            </a:r>
            <a:r>
              <a:rPr lang="en-US" sz="3600" i="1" dirty="0"/>
              <a:t> and ZYBO</a:t>
            </a:r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Embedded Systems</a:t>
            </a: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632848" cy="865187"/>
          </a:xfrm>
          <a:solidFill>
            <a:srgbClr val="FFFFFF">
              <a:alpha val="65000"/>
            </a:srgbClr>
          </a:solidFill>
        </p:spPr>
        <p:txBody>
          <a:bodyPr anchor="ctr" anchorCtr="1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César </a:t>
            </a:r>
            <a:r>
              <a:rPr lang="en-US" sz="1800" b="1" dirty="0" err="1">
                <a:solidFill>
                  <a:schemeClr val="tx1"/>
                </a:solidFill>
              </a:rPr>
              <a:t>Monteiro</a:t>
            </a:r>
            <a:r>
              <a:rPr lang="en-US" sz="1800" b="1" dirty="0">
                <a:solidFill>
                  <a:schemeClr val="tx1"/>
                </a:solidFill>
              </a:rPr>
              <a:t> , Nelson </a:t>
            </a:r>
            <a:r>
              <a:rPr lang="en-US" sz="1800" b="1" dirty="0" err="1">
                <a:solidFill>
                  <a:schemeClr val="tx1"/>
                </a:solidFill>
              </a:rPr>
              <a:t>Naia</a:t>
            </a:r>
            <a:r>
              <a:rPr lang="en-US" sz="1800" b="1" dirty="0">
                <a:solidFill>
                  <a:schemeClr val="tx1"/>
                </a:solidFill>
              </a:rPr>
              <a:t>, Joao </a:t>
            </a:r>
            <a:r>
              <a:rPr lang="en-US" sz="1800" b="1" dirty="0" err="1">
                <a:solidFill>
                  <a:schemeClr val="tx1"/>
                </a:solidFill>
              </a:rPr>
              <a:t>Gonçalves</a:t>
            </a:r>
            <a:r>
              <a:rPr lang="en-US" sz="1800" b="1" dirty="0">
                <a:solidFill>
                  <a:schemeClr val="tx1"/>
                </a:solidFill>
              </a:rPr>
              <a:t>, </a:t>
            </a:r>
            <a:r>
              <a:rPr lang="en-US" sz="1800" b="1" dirty="0" err="1">
                <a:solidFill>
                  <a:schemeClr val="tx1"/>
                </a:solidFill>
              </a:rPr>
              <a:t>Diogo</a:t>
            </a:r>
            <a:r>
              <a:rPr lang="en-US" sz="1800" b="1" dirty="0">
                <a:solidFill>
                  <a:schemeClr val="tx1"/>
                </a:solidFill>
              </a:rPr>
              <a:t> Lima, </a:t>
            </a:r>
            <a:r>
              <a:rPr lang="en-US" sz="1800" b="1" dirty="0" err="1">
                <a:solidFill>
                  <a:schemeClr val="tx1"/>
                </a:solidFill>
              </a:rPr>
              <a:t>Diogo</a:t>
            </a:r>
            <a:r>
              <a:rPr lang="en-US" sz="1800" b="1" dirty="0">
                <a:solidFill>
                  <a:schemeClr val="tx1"/>
                </a:solidFill>
              </a:rPr>
              <a:t> Lima, Ricardo Teixeira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Download Master XDC File from </a:t>
            </a:r>
            <a:r>
              <a:rPr lang="en-US" dirty="0" err="1"/>
              <a:t>Digilent’s</a:t>
            </a:r>
            <a:r>
              <a:rPr lang="en-US" dirty="0"/>
              <a:t> website: </a:t>
            </a:r>
            <a:r>
              <a:rPr lang="en-US" dirty="0" err="1">
                <a:solidFill>
                  <a:srgbClr val="0000CC"/>
                </a:solidFill>
                <a:hlinkClick r:id="rId3"/>
              </a:rPr>
              <a:t>Digilent</a:t>
            </a:r>
            <a:r>
              <a:rPr lang="en-US" dirty="0">
                <a:solidFill>
                  <a:srgbClr val="0000CC"/>
                </a:solidFill>
                <a:hlinkClick r:id="rId3"/>
              </a:rPr>
              <a:t> ZYBO page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 t="70600" r="59617" b="4590"/>
          <a:stretch/>
        </p:blipFill>
        <p:spPr bwMode="auto">
          <a:xfrm>
            <a:off x="1331640" y="3140968"/>
            <a:ext cx="7704856" cy="285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7740352" y="4869160"/>
            <a:ext cx="12961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89019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spcBef>
                <a:spcPts val="200"/>
              </a:spcBef>
              <a:buFont typeface="+mj-lt"/>
              <a:buAutoNum type="arabicPeriod" startAt="8"/>
            </a:pPr>
            <a:r>
              <a:rPr lang="en-US" dirty="0"/>
              <a:t>Add the downloaded XDC file in the constraints addition step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71600" y="2060848"/>
            <a:ext cx="8172400" cy="518457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914400" lvl="1" indent="-514350"/>
            <a:r>
              <a:rPr lang="en-US" kern="0" dirty="0"/>
              <a:t>XDC files are similar to the UCF files for ISE</a:t>
            </a:r>
          </a:p>
          <a:p>
            <a:pPr marL="914400" lvl="1" indent="-514350"/>
            <a:r>
              <a:rPr lang="en-US" kern="0" dirty="0"/>
              <a:t>It is used to map inputs and outputs as, like ISE, as  well as other physical and design constraints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66000" y="3234307"/>
            <a:ext cx="5230336" cy="3651077"/>
            <a:chOff x="2627784" y="3347867"/>
            <a:chExt cx="4788336" cy="3465509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77" t="20450" r="16662" b="37209"/>
            <a:stretch/>
          </p:blipFill>
          <p:spPr bwMode="auto">
            <a:xfrm>
              <a:off x="2627784" y="3347867"/>
              <a:ext cx="4788336" cy="346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5832140" y="6525344"/>
              <a:ext cx="540060" cy="252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40152" y="5553236"/>
              <a:ext cx="540060" cy="252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283968" y="5913276"/>
              <a:ext cx="773832" cy="3960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987824" y="4365104"/>
              <a:ext cx="1080120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5684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6" t="21049" r="16583" b="38148"/>
          <a:stretch/>
        </p:blipFill>
        <p:spPr bwMode="auto">
          <a:xfrm>
            <a:off x="1335314" y="2413000"/>
            <a:ext cx="6071332" cy="425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268760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300" dirty="0"/>
              <a:t>Select target device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63874" y="1628800"/>
            <a:ext cx="7932525" cy="5445224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857250" lvl="1" indent="-457200" algn="l">
              <a:spcBef>
                <a:spcPts val="600"/>
              </a:spcBef>
              <a:spcAft>
                <a:spcPts val="600"/>
              </a:spcAft>
            </a:pPr>
            <a:r>
              <a:rPr lang="en-US" sz="1900" kern="0" dirty="0" err="1"/>
              <a:t>Vivado</a:t>
            </a:r>
            <a:r>
              <a:rPr lang="en-US" sz="1900" kern="0" dirty="0"/>
              <a:t> doesn’t have board support for ZYBO</a:t>
            </a:r>
          </a:p>
          <a:p>
            <a:pPr marL="857250" lvl="1" indent="-457200" algn="l">
              <a:spcBef>
                <a:spcPts val="600"/>
              </a:spcBef>
              <a:spcAft>
                <a:spcPts val="600"/>
              </a:spcAft>
            </a:pPr>
            <a:r>
              <a:rPr lang="en-US" sz="1900" kern="0" dirty="0"/>
              <a:t>The Chip must be selected from parts</a:t>
            </a:r>
          </a:p>
        </p:txBody>
      </p:sp>
      <p:sp>
        <p:nvSpPr>
          <p:cNvPr id="14" name="Oval 13"/>
          <p:cNvSpPr/>
          <p:nvPr/>
        </p:nvSpPr>
        <p:spPr>
          <a:xfrm>
            <a:off x="5220073" y="6453336"/>
            <a:ext cx="720080" cy="208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 descr="Z:\home\nelson\Pictures\DDR3-SDRAM-ZYB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3" t="26561" r="38976" b="43808"/>
          <a:stretch/>
        </p:blipFill>
        <p:spPr bwMode="auto">
          <a:xfrm rot="5400000">
            <a:off x="5947757" y="2955563"/>
            <a:ext cx="3375702" cy="27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>
          <a:xfrm>
            <a:off x="6804248" y="4149080"/>
            <a:ext cx="972108" cy="30058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80063" y="3501008"/>
            <a:ext cx="816073" cy="1480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876256" y="4653135"/>
            <a:ext cx="360040" cy="34524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980063" y="3717032"/>
            <a:ext cx="816073" cy="37259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804248" y="3419649"/>
            <a:ext cx="1368152" cy="513407"/>
          </a:xfrm>
          <a:prstGeom prst="ellips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55776" y="3717032"/>
            <a:ext cx="1008112" cy="180571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714593" y="3910094"/>
            <a:ext cx="1349795" cy="238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35314" y="4760597"/>
            <a:ext cx="4748854" cy="180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2124075" y="116632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0386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5" y="1412776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0"/>
            </a:pPr>
            <a:r>
              <a:rPr lang="en-US" sz="2300" dirty="0"/>
              <a:t>Confirm project details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63874" y="1628800"/>
            <a:ext cx="7932525" cy="5445224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857250" lvl="1" indent="-457200" algn="l">
              <a:spcBef>
                <a:spcPts val="600"/>
              </a:spcBef>
              <a:spcAft>
                <a:spcPts val="600"/>
              </a:spcAft>
            </a:pPr>
            <a:endParaRPr lang="en-US" sz="1900" kern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5" t="20478" r="16525" b="37084"/>
          <a:stretch/>
        </p:blipFill>
        <p:spPr bwMode="auto">
          <a:xfrm>
            <a:off x="1907704" y="1916832"/>
            <a:ext cx="6313249" cy="451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>
          <a:xfrm>
            <a:off x="6660232" y="6039172"/>
            <a:ext cx="864096" cy="342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24075" y="116632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8323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5" y="1412776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r>
              <a:rPr lang="en-US" sz="2300" dirty="0"/>
              <a:t>Create the module via wizard, like ISE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6" t="24490" r="18350" b="40960"/>
          <a:stretch/>
        </p:blipFill>
        <p:spPr bwMode="auto">
          <a:xfrm>
            <a:off x="1763687" y="1909892"/>
            <a:ext cx="6696745" cy="468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64042" y="3717032"/>
            <a:ext cx="347718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5816" y="3789040"/>
            <a:ext cx="1296144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16216" y="6248468"/>
            <a:ext cx="1080120" cy="310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639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5" y="1196752"/>
            <a:ext cx="7932525" cy="5445224"/>
          </a:xfrm>
        </p:spPr>
        <p:txBody>
          <a:bodyPr numCol="1"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300" dirty="0"/>
              <a:t>You may view your source files in the sources tab, under Hierarchy </a:t>
            </a:r>
            <a:r>
              <a:rPr lang="en-US" sz="2300" dirty="0" err="1"/>
              <a:t>subtab</a:t>
            </a:r>
            <a:r>
              <a:rPr lang="en-US" sz="2300" dirty="0"/>
              <a:t>, as well as manually adding more sources, constraints, or any kind of files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19672" y="2276872"/>
            <a:ext cx="6984776" cy="4536504"/>
            <a:chOff x="2252800" y="2276872"/>
            <a:chExt cx="6063616" cy="405359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65" t="9341" r="36762" b="58636"/>
            <a:stretch/>
          </p:blipFill>
          <p:spPr bwMode="auto">
            <a:xfrm>
              <a:off x="2252800" y="2276872"/>
              <a:ext cx="6063616" cy="4053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5976156" y="4581128"/>
              <a:ext cx="1080120" cy="3103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284050" y="5180530"/>
              <a:ext cx="1224054" cy="5527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2530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2432" y="1333106"/>
            <a:ext cx="7404024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2"/>
            </a:pPr>
            <a:r>
              <a:rPr lang="en-US" sz="2300" dirty="0"/>
              <a:t>Open the </a:t>
            </a:r>
            <a:r>
              <a:rPr lang="en-US" sz="2300" dirty="0" err="1"/>
              <a:t>three_input_and.v</a:t>
            </a:r>
            <a:r>
              <a:rPr lang="en-US" sz="2300" dirty="0"/>
              <a:t> source file </a:t>
            </a:r>
          </a:p>
          <a:p>
            <a:pPr marL="857250" lvl="1" indent="-457200">
              <a:spcBef>
                <a:spcPts val="100"/>
              </a:spcBef>
              <a:spcAft>
                <a:spcPts val="1200"/>
              </a:spcAft>
            </a:pPr>
            <a:r>
              <a:rPr lang="en-US" sz="1900" dirty="0"/>
              <a:t>(double-click or right-click and select open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3"/>
            </a:pPr>
            <a:r>
              <a:rPr lang="en-US" sz="2300" dirty="0"/>
              <a:t>Add the line to the source code, and save file changes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3"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3"/>
            </a:pPr>
            <a:endParaRPr lang="en-US" sz="23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1" t="9912" r="36876" b="73803"/>
          <a:stretch/>
        </p:blipFill>
        <p:spPr bwMode="auto">
          <a:xfrm>
            <a:off x="1401225" y="2293033"/>
            <a:ext cx="6051095" cy="206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051719" y="5153555"/>
            <a:ext cx="5683267" cy="1080120"/>
            <a:chOff x="2195736" y="4293096"/>
            <a:chExt cx="4608512" cy="87207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19" t="40886" r="23113" b="52577"/>
            <a:stretch/>
          </p:blipFill>
          <p:spPr bwMode="auto">
            <a:xfrm>
              <a:off x="2195736" y="4293096"/>
              <a:ext cx="4608512" cy="872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915816" y="4615792"/>
              <a:ext cx="2160240" cy="2266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124075" y="71785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5722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2432" y="1333106"/>
            <a:ext cx="7404024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4"/>
            </a:pPr>
            <a:r>
              <a:rPr lang="en-US" sz="2300" dirty="0"/>
              <a:t>View the RTL schematic by clicking Open Elaborated Design</a:t>
            </a:r>
            <a:endParaRPr lang="en-US" sz="19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endParaRPr lang="en-US" sz="23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endParaRPr lang="en-US" sz="2300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113136"/>
            <a:ext cx="6007463" cy="2540000"/>
            <a:chOff x="1848807" y="2132856"/>
            <a:chExt cx="6007463" cy="254000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20" t="31588" r="37386" b="48346"/>
            <a:stretch/>
          </p:blipFill>
          <p:spPr bwMode="auto">
            <a:xfrm>
              <a:off x="1848807" y="2132856"/>
              <a:ext cx="6007463" cy="2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188508" y="2420888"/>
              <a:ext cx="1748532" cy="2807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3" t="7085" r="3380" b="52668"/>
          <a:stretch/>
        </p:blipFill>
        <p:spPr bwMode="auto">
          <a:xfrm>
            <a:off x="2411760" y="3416596"/>
            <a:ext cx="6519197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14"/>
          <p:cNvSpPr/>
          <p:nvPr/>
        </p:nvSpPr>
        <p:spPr>
          <a:xfrm>
            <a:off x="3091165" y="3383136"/>
            <a:ext cx="1048788" cy="347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124075" y="71785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569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7287" y="1196752"/>
            <a:ext cx="4506841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5"/>
            </a:pPr>
            <a:r>
              <a:rPr lang="en-US" sz="2300" dirty="0"/>
              <a:t>Run synthesis	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5"/>
            </a:pPr>
            <a:endParaRPr lang="en-US" sz="23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</p:txBody>
      </p:sp>
      <p:grpSp>
        <p:nvGrpSpPr>
          <p:cNvPr id="4" name="Group 3"/>
          <p:cNvGrpSpPr/>
          <p:nvPr/>
        </p:nvGrpSpPr>
        <p:grpSpPr>
          <a:xfrm>
            <a:off x="1368151" y="1559272"/>
            <a:ext cx="7524329" cy="5182096"/>
            <a:chOff x="1331640" y="1916832"/>
            <a:chExt cx="6030008" cy="4318000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9" t="32316" r="38648" b="35694"/>
            <a:stretch/>
          </p:blipFill>
          <p:spPr bwMode="auto">
            <a:xfrm>
              <a:off x="1331640" y="1916832"/>
              <a:ext cx="6030008" cy="43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1763688" y="3556794"/>
              <a:ext cx="1368152" cy="3473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714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7287" y="1379792"/>
            <a:ext cx="7819209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6"/>
            </a:pPr>
            <a:r>
              <a:rPr lang="en-US" sz="2300" dirty="0"/>
              <a:t>Open Synthesized Design</a:t>
            </a:r>
            <a:endParaRPr lang="en-US" sz="18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4" t="31104" r="23780" b="45330"/>
          <a:stretch/>
        </p:blipFill>
        <p:spPr bwMode="auto">
          <a:xfrm>
            <a:off x="5796136" y="1945613"/>
            <a:ext cx="3147347" cy="3283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417747" y="1913860"/>
            <a:ext cx="3154253" cy="4683492"/>
            <a:chOff x="1565210" y="4406755"/>
            <a:chExt cx="3154253" cy="4683492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86" t="32532" r="49884" b="43128"/>
            <a:stretch/>
          </p:blipFill>
          <p:spPr bwMode="auto">
            <a:xfrm>
              <a:off x="1565210" y="4406755"/>
              <a:ext cx="3154253" cy="4683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199183" y="5641135"/>
              <a:ext cx="1872208" cy="352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"/>
          <p:cNvSpPr txBox="1">
            <a:spLocks/>
          </p:cNvSpPr>
          <p:nvPr/>
        </p:nvSpPr>
        <p:spPr>
          <a:xfrm>
            <a:off x="4788024" y="3861048"/>
            <a:ext cx="1186089" cy="672672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sz="2300" kern="0" dirty="0"/>
              <a:t>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84168" y="3300640"/>
            <a:ext cx="1872208" cy="352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1275" y="4804424"/>
            <a:ext cx="936104" cy="352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2124075" y="71785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5146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2588" y="1"/>
            <a:ext cx="4806866" cy="1196752"/>
          </a:xfrm>
        </p:spPr>
        <p:txBody>
          <a:bodyPr/>
          <a:lstStyle/>
          <a:p>
            <a:pPr algn="ctr"/>
            <a:r>
              <a:rPr lang="pt-PT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31640" y="1340768"/>
            <a:ext cx="7597352" cy="5184576"/>
          </a:xfrm>
        </p:spPr>
        <p:txBody>
          <a:bodyPr/>
          <a:lstStyle/>
          <a:p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 the ZYBO board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Instantiate an IP-core in a Project</a:t>
            </a:r>
          </a:p>
        </p:txBody>
      </p:sp>
    </p:spTree>
    <p:extLst>
      <p:ext uri="{BB962C8B-B14F-4D97-AF65-F5344CB8AC3E}">
        <p14:creationId xmlns:p14="http://schemas.microsoft.com/office/powerpoint/2010/main" val="1150363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7288" y="1379792"/>
            <a:ext cx="5990510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7"/>
            </a:pPr>
            <a:r>
              <a:rPr lang="en-US" sz="2300" dirty="0"/>
              <a:t>Close your elaborated design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23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  <a:p>
            <a:pPr>
              <a:spcBef>
                <a:spcPts val="600"/>
              </a:spcBef>
            </a:pPr>
            <a:endParaRPr lang="en-US" sz="2300" dirty="0"/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2300" dirty="0"/>
              <a:t>You may re-inspect the synthesized RTL</a:t>
            </a:r>
          </a:p>
          <a:p>
            <a:pPr lvl="1">
              <a:spcAft>
                <a:spcPts val="1200"/>
              </a:spcAft>
            </a:pPr>
            <a:r>
              <a:rPr lang="en-US" sz="1900" dirty="0"/>
              <a:t>Which translates the mapping to the FPGA’s resources by the synthesis tool of your initial design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2300" dirty="0"/>
          </a:p>
          <a:p>
            <a:pPr marL="457200" lvl="1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15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2300" dirty="0"/>
          </a:p>
        </p:txBody>
      </p:sp>
      <p:grpSp>
        <p:nvGrpSpPr>
          <p:cNvPr id="4" name="Group 3"/>
          <p:cNvGrpSpPr/>
          <p:nvPr/>
        </p:nvGrpSpPr>
        <p:grpSpPr>
          <a:xfrm>
            <a:off x="1835696" y="1786507"/>
            <a:ext cx="5372101" cy="1714501"/>
            <a:chOff x="2123728" y="2276872"/>
            <a:chExt cx="5372101" cy="1714501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47" t="35704" r="19689" b="50752"/>
            <a:stretch/>
          </p:blipFill>
          <p:spPr bwMode="auto">
            <a:xfrm>
              <a:off x="2123728" y="2276872"/>
              <a:ext cx="5372101" cy="1714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4809778" y="3638605"/>
              <a:ext cx="1058367" cy="352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147258" y="3337944"/>
            <a:ext cx="1930947" cy="3203050"/>
            <a:chOff x="7020272" y="3337944"/>
            <a:chExt cx="1930947" cy="3203050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31" t="41004" r="50000" b="33693"/>
            <a:stretch/>
          </p:blipFill>
          <p:spPr bwMode="auto">
            <a:xfrm>
              <a:off x="7020272" y="3337944"/>
              <a:ext cx="1930947" cy="320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Oval 11"/>
            <p:cNvSpPr/>
            <p:nvPr/>
          </p:nvSpPr>
          <p:spPr>
            <a:xfrm>
              <a:off x="7452320" y="6332584"/>
              <a:ext cx="1008112" cy="2084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2" t="21742" r="1516" b="52955"/>
          <a:stretch/>
        </p:blipFill>
        <p:spPr bwMode="auto">
          <a:xfrm>
            <a:off x="1853395" y="5157192"/>
            <a:ext cx="5022861" cy="154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5513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772816"/>
            <a:ext cx="7597352" cy="5184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Program ZYBO PL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0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9470" y="44624"/>
            <a:ext cx="4806866" cy="1196752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Program ZYBO PL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59632" y="1340768"/>
            <a:ext cx="7597352" cy="5184576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300" dirty="0"/>
              <a:t>Assign Inputs and outputs. There is 2 ways of doing this</a:t>
            </a:r>
          </a:p>
          <a:p>
            <a:pPr marL="857250" lvl="1" indent="-457200">
              <a:spcBef>
                <a:spcPts val="1200"/>
              </a:spcBef>
              <a:spcAft>
                <a:spcPts val="1200"/>
              </a:spcAft>
            </a:pPr>
            <a:r>
              <a:rPr lang="en-US" sz="1800" dirty="0"/>
              <a:t>Automatically generate XDC file through an interface, like </a:t>
            </a:r>
            <a:r>
              <a:rPr lang="en-US" sz="1800" dirty="0" err="1"/>
              <a:t>PlanAhead</a:t>
            </a:r>
            <a:endParaRPr lang="en-US" sz="1800" dirty="0"/>
          </a:p>
          <a:p>
            <a:pPr marL="857250" lvl="1" indent="-457200">
              <a:spcBef>
                <a:spcPts val="1200"/>
              </a:spcBef>
              <a:spcAft>
                <a:spcPts val="1200"/>
              </a:spcAft>
            </a:pPr>
            <a:r>
              <a:rPr lang="en-US" sz="1800" dirty="0"/>
              <a:t>Use the ZYBO Master XDC file, and uncomment the desired ports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</a:pPr>
            <a:r>
              <a:rPr lang="en-US" sz="2200" dirty="0"/>
              <a:t>Automatically generate XDC file:</a:t>
            </a:r>
          </a:p>
          <a:p>
            <a:pPr marL="857250" lvl="1" indent="-457200">
              <a:spcBef>
                <a:spcPts val="1200"/>
              </a:spcBef>
              <a:spcAft>
                <a:spcPts val="1200"/>
              </a:spcAft>
            </a:pPr>
            <a:r>
              <a:rPr lang="en-US" sz="1800" dirty="0"/>
              <a:t>Select I/O Planning Layout with the Synthesized Design opened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1" r="35392" b="82258"/>
          <a:stretch/>
        </p:blipFill>
        <p:spPr bwMode="auto">
          <a:xfrm>
            <a:off x="1641296" y="4351402"/>
            <a:ext cx="6675120" cy="224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 15"/>
          <p:cNvSpPr/>
          <p:nvPr/>
        </p:nvSpPr>
        <p:spPr>
          <a:xfrm>
            <a:off x="6211154" y="5114337"/>
            <a:ext cx="1169158" cy="330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57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87624" y="1340768"/>
            <a:ext cx="7597352" cy="51845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case it went by unnoticed, the interface is similar to </a:t>
            </a:r>
            <a:r>
              <a:rPr lang="en-US" dirty="0" err="1"/>
              <a:t>PlanAhead</a:t>
            </a:r>
            <a:endParaRPr lang="en-US" dirty="0"/>
          </a:p>
          <a:p>
            <a:pPr lvl="1"/>
            <a:r>
              <a:rPr lang="en-US" dirty="0"/>
              <a:t>Also set LVCMOS33 for 3.3V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9632" y="2132856"/>
            <a:ext cx="7693868" cy="4129533"/>
            <a:chOff x="1187624" y="2132856"/>
            <a:chExt cx="7693868" cy="4129533"/>
          </a:xfrm>
        </p:grpSpPr>
        <p:pic>
          <p:nvPicPr>
            <p:cNvPr id="19463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88" t="54372" r="18864" b="20157"/>
            <a:stretch/>
          </p:blipFill>
          <p:spPr bwMode="auto">
            <a:xfrm>
              <a:off x="1187624" y="2855203"/>
              <a:ext cx="4397400" cy="3066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Oval 14"/>
            <p:cNvSpPr/>
            <p:nvPr/>
          </p:nvSpPr>
          <p:spPr>
            <a:xfrm>
              <a:off x="1691680" y="4653136"/>
              <a:ext cx="540060" cy="7170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465" name="Picture 9" descr="Z:\home\nelson\Pictures\1393946521002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02" t="61152" r="43179" b="14167"/>
            <a:stretch/>
          </p:blipFill>
          <p:spPr bwMode="auto">
            <a:xfrm>
              <a:off x="5596632" y="2132856"/>
              <a:ext cx="3284860" cy="4129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5148064" y="4653136"/>
              <a:ext cx="432048" cy="216024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148064" y="4869161"/>
              <a:ext cx="432048" cy="144016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48064" y="5157192"/>
              <a:ext cx="408496" cy="194666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148064" y="5013176"/>
              <a:ext cx="448568" cy="144015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9773675">
              <a:off x="6575207" y="4810937"/>
              <a:ext cx="612068" cy="36004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9403086">
              <a:off x="7279488" y="4404448"/>
              <a:ext cx="482474" cy="329698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9649157">
              <a:off x="7947484" y="3896623"/>
              <a:ext cx="513819" cy="38927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8819403" flipV="1">
              <a:off x="6956875" y="2475573"/>
              <a:ext cx="541192" cy="256765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66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3" t="68962" r="8401" b="23632"/>
          <a:stretch/>
        </p:blipFill>
        <p:spPr bwMode="auto">
          <a:xfrm>
            <a:off x="1578945" y="5877272"/>
            <a:ext cx="2993055" cy="89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Oval 25"/>
          <p:cNvSpPr/>
          <p:nvPr/>
        </p:nvSpPr>
        <p:spPr>
          <a:xfrm>
            <a:off x="3458332" y="5877272"/>
            <a:ext cx="1113668" cy="8916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6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Click the save icon, and afterwards, click ok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12573" y="1885933"/>
            <a:ext cx="7019867" cy="2479171"/>
            <a:chOff x="1547664" y="2564904"/>
            <a:chExt cx="4554209" cy="1567723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0" r="42169" b="87616"/>
            <a:stretch/>
          </p:blipFill>
          <p:spPr bwMode="auto">
            <a:xfrm>
              <a:off x="1547664" y="2564904"/>
              <a:ext cx="4554209" cy="156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/>
            <p:nvPr/>
          </p:nvSpPr>
          <p:spPr>
            <a:xfrm>
              <a:off x="1979712" y="2924944"/>
              <a:ext cx="378070" cy="3585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87824" y="4581128"/>
            <a:ext cx="5544616" cy="1946030"/>
            <a:chOff x="3059832" y="3386493"/>
            <a:chExt cx="3607798" cy="1194636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4" t="34049" r="19325" b="50902"/>
            <a:stretch/>
          </p:blipFill>
          <p:spPr bwMode="auto">
            <a:xfrm>
              <a:off x="3059832" y="3386493"/>
              <a:ext cx="3607798" cy="119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Oval 28"/>
            <p:cNvSpPr/>
            <p:nvPr/>
          </p:nvSpPr>
          <p:spPr>
            <a:xfrm>
              <a:off x="6066782" y="4293097"/>
              <a:ext cx="600848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316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create a new file, and name the XDC file</a:t>
            </a:r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6" t="29835" r="18838" b="45889"/>
          <a:stretch/>
        </p:blipFill>
        <p:spPr bwMode="auto">
          <a:xfrm>
            <a:off x="1547664" y="2204864"/>
            <a:ext cx="6838369" cy="3581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3203848" y="3712184"/>
            <a:ext cx="1872208" cy="5669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37656" y="3068960"/>
            <a:ext cx="1810207" cy="435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2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the newly created XDC file to check the constraints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3" r="5669" b="78521"/>
          <a:stretch/>
        </p:blipFill>
        <p:spPr bwMode="auto">
          <a:xfrm>
            <a:off x="1259632" y="2238190"/>
            <a:ext cx="7615708" cy="241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2123728" y="4149080"/>
            <a:ext cx="2016224" cy="350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04048" y="3445662"/>
            <a:ext cx="4032448" cy="11983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0" t="29560" r="18435" b="52620"/>
          <a:stretch/>
        </p:blipFill>
        <p:spPr bwMode="auto">
          <a:xfrm>
            <a:off x="6400800" y="4653136"/>
            <a:ext cx="2743200" cy="214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Placeholder 1"/>
          <p:cNvSpPr txBox="1">
            <a:spLocks/>
          </p:cNvSpPr>
          <p:nvPr/>
        </p:nvSpPr>
        <p:spPr>
          <a:xfrm>
            <a:off x="1115616" y="4797152"/>
            <a:ext cx="5319414" cy="1872208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buFontTx/>
              <a:buNone/>
            </a:pPr>
            <a:r>
              <a:rPr lang="en-US" kern="0" dirty="0"/>
              <a:t>The active XDC file is marked as target</a:t>
            </a:r>
          </a:p>
          <a:p>
            <a:pPr lvl="1"/>
            <a:r>
              <a:rPr lang="en-US" kern="0" dirty="0"/>
              <a:t>You can </a:t>
            </a:r>
            <a:r>
              <a:rPr lang="en-US" kern="0" dirty="0">
                <a:solidFill>
                  <a:srgbClr val="92D050"/>
                </a:solidFill>
              </a:rPr>
              <a:t>set the target XDC file</a:t>
            </a:r>
            <a:r>
              <a:rPr lang="en-US" kern="0" dirty="0"/>
              <a:t> by right-clicking the XDC file and setting it as target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14" name="Oval 13"/>
          <p:cNvSpPr/>
          <p:nvPr/>
        </p:nvSpPr>
        <p:spPr>
          <a:xfrm>
            <a:off x="6228184" y="5445224"/>
            <a:ext cx="2808312" cy="4560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32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Alternative: Use the ZYBO Master XDC file</a:t>
            </a:r>
          </a:p>
          <a:p>
            <a:pPr lvl="1"/>
            <a:r>
              <a:rPr lang="en-US" dirty="0"/>
              <a:t>Set the ZYBO Master XDC file as target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75467" y="2325826"/>
            <a:ext cx="6324925" cy="3695462"/>
            <a:chOff x="1547664" y="2348880"/>
            <a:chExt cx="3390900" cy="1981200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0" t="8175" r="23646" b="75369"/>
            <a:stretch/>
          </p:blipFill>
          <p:spPr bwMode="auto">
            <a:xfrm>
              <a:off x="1547664" y="2348880"/>
              <a:ext cx="3390900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Oval 11"/>
            <p:cNvSpPr/>
            <p:nvPr/>
          </p:nvSpPr>
          <p:spPr>
            <a:xfrm>
              <a:off x="2105363" y="3257985"/>
              <a:ext cx="2016224" cy="3509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121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file has all physical constraints for the board connections commented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## </a:t>
            </a:r>
            <a:r>
              <a:rPr lang="en-US" dirty="0"/>
              <a:t>is a true comment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#</a:t>
            </a:r>
            <a:r>
              <a:rPr lang="en-US" dirty="0"/>
              <a:t> is a constraint that may be uncommented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7" t="6289" b="69621"/>
          <a:stretch/>
        </p:blipFill>
        <p:spPr bwMode="auto">
          <a:xfrm>
            <a:off x="1906746" y="3140968"/>
            <a:ext cx="6048672" cy="3342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39752" y="4660668"/>
            <a:ext cx="1800200" cy="352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39752" y="5020709"/>
            <a:ext cx="3888432" cy="35250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53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Uncomment the constraints relative to the pins G15, P15, and W13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Replace the generic nets, with the desired nets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05" t="10100" r="3197" b="70755"/>
          <a:stretch/>
        </p:blipFill>
        <p:spPr bwMode="auto">
          <a:xfrm>
            <a:off x="1403648" y="2420888"/>
            <a:ext cx="4309110" cy="2305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58203" y="3140968"/>
            <a:ext cx="1661869" cy="1584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34467" y="3116492"/>
            <a:ext cx="1589861" cy="1680660"/>
            <a:chOff x="6006475" y="3044484"/>
            <a:chExt cx="1589861" cy="1680660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82" t="27641" r="5909" b="58400"/>
            <a:stretch/>
          </p:blipFill>
          <p:spPr bwMode="auto">
            <a:xfrm>
              <a:off x="6107035" y="3044484"/>
              <a:ext cx="1489301" cy="1680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006475" y="3068960"/>
              <a:ext cx="1589861" cy="15849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/>
          <p:cNvCxnSpPr>
            <a:stCxn id="4" idx="3"/>
            <a:endCxn id="14" idx="1"/>
          </p:cNvCxnSpPr>
          <p:nvPr/>
        </p:nvCxnSpPr>
        <p:spPr>
          <a:xfrm>
            <a:off x="5220072" y="3933454"/>
            <a:ext cx="71439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4" t="26950" r="5477" b="65769"/>
          <a:stretch/>
        </p:blipFill>
        <p:spPr bwMode="auto">
          <a:xfrm>
            <a:off x="5791325" y="4865215"/>
            <a:ext cx="1511830" cy="87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4" t="27322" r="4396" b="66876"/>
          <a:stretch/>
        </p:blipFill>
        <p:spPr bwMode="auto">
          <a:xfrm>
            <a:off x="1575582" y="5038843"/>
            <a:ext cx="3974728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569862" y="5007557"/>
            <a:ext cx="3794226" cy="792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652120" y="5157191"/>
            <a:ext cx="1579027" cy="432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372472" y="5403799"/>
            <a:ext cx="2796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0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858FC3B-213A-4FB6-8DA9-2DEBF03DD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Fazer download : </a:t>
            </a:r>
            <a:r>
              <a:rPr lang="pt-PT" dirty="0">
                <a:hlinkClick r:id="rId2" tooltip="https://github.com/Digilent/vivado-boards/archive/master.zip"/>
              </a:rPr>
              <a:t>https://github.com/Digilent/vivado-boards/archive/master.zip</a:t>
            </a:r>
            <a:endParaRPr lang="en-US" dirty="0"/>
          </a:p>
          <a:p>
            <a:endParaRPr lang="en-US" dirty="0"/>
          </a:p>
          <a:p>
            <a:r>
              <a:rPr lang="en-US" dirty="0"/>
              <a:t>Copy the contents of the </a:t>
            </a:r>
            <a:r>
              <a:rPr lang="en-US" i="1" dirty="0" err="1"/>
              <a:t>board_files</a:t>
            </a:r>
            <a:r>
              <a:rPr lang="en-US" dirty="0"/>
              <a:t> folder</a:t>
            </a:r>
          </a:p>
          <a:p>
            <a:endParaRPr lang="en-US" dirty="0"/>
          </a:p>
          <a:p>
            <a:r>
              <a:rPr lang="en-US" dirty="0"/>
              <a:t>Navigate to the </a:t>
            </a:r>
            <a:r>
              <a:rPr lang="en-US" b="1" dirty="0" err="1"/>
              <a:t>board_files</a:t>
            </a:r>
            <a:r>
              <a:rPr lang="en-US" dirty="0"/>
              <a:t> folder in the </a:t>
            </a:r>
            <a:r>
              <a:rPr lang="en-US" dirty="0" err="1"/>
              <a:t>Vivado</a:t>
            </a:r>
            <a:r>
              <a:rPr lang="en-US" dirty="0"/>
              <a:t> Installation directory (C:\Xilinx\</a:t>
            </a:r>
            <a:r>
              <a:rPr lang="en-US" dirty="0" err="1"/>
              <a:t>Vivado</a:t>
            </a:r>
            <a:r>
              <a:rPr lang="en-US" dirty="0"/>
              <a:t>\2018.1\data\boards\</a:t>
            </a:r>
            <a:r>
              <a:rPr lang="en-US" dirty="0" err="1"/>
              <a:t>board_files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Paste the contents into the </a:t>
            </a:r>
            <a:r>
              <a:rPr lang="en-US" dirty="0" err="1"/>
              <a:t>board_files</a:t>
            </a:r>
            <a:r>
              <a:rPr lang="en-US" dirty="0"/>
              <a:t> folder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D94F48D-7160-40B1-AA50-A393EAEF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2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Create an RTL project in  Xilinx ISE for the Basys-2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Re-run Synthesis, and afterwards Run Implementation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8" t="30228" r="17093" b="44697"/>
          <a:stretch/>
        </p:blipFill>
        <p:spPr bwMode="auto">
          <a:xfrm>
            <a:off x="5490044" y="2348880"/>
            <a:ext cx="3618460" cy="361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5" t="59874" r="37112" b="21312"/>
          <a:stretch/>
        </p:blipFill>
        <p:spPr bwMode="auto">
          <a:xfrm>
            <a:off x="1204605" y="2420888"/>
            <a:ext cx="3583419" cy="391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 Placeholder 1"/>
          <p:cNvSpPr txBox="1">
            <a:spLocks/>
          </p:cNvSpPr>
          <p:nvPr/>
        </p:nvSpPr>
        <p:spPr>
          <a:xfrm>
            <a:off x="4826071" y="3861048"/>
            <a:ext cx="1186089" cy="672672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sz="2300" kern="0" dirty="0"/>
              <a:t>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17287" y="4317695"/>
            <a:ext cx="2650657" cy="432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96137" y="3573016"/>
            <a:ext cx="1872208" cy="21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20272" y="5517232"/>
            <a:ext cx="936104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31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Generate </a:t>
            </a:r>
            <a:r>
              <a:rPr lang="en-US" dirty="0" err="1"/>
              <a:t>Bitstream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6" t="30023" r="16491" b="46876"/>
          <a:stretch/>
        </p:blipFill>
        <p:spPr bwMode="auto">
          <a:xfrm>
            <a:off x="5292080" y="2492896"/>
            <a:ext cx="3744416" cy="311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3" t="63301" r="37830" b="20724"/>
          <a:stretch/>
        </p:blipFill>
        <p:spPr bwMode="auto">
          <a:xfrm>
            <a:off x="1115616" y="2492896"/>
            <a:ext cx="3356242" cy="31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68408" y="4869161"/>
            <a:ext cx="2815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80112" y="3899961"/>
            <a:ext cx="18002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92280" y="5163708"/>
            <a:ext cx="9001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4572000" y="3861048"/>
            <a:ext cx="1186089" cy="672672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sz="2300" kern="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70688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1800" y="44624"/>
            <a:ext cx="4806866" cy="1196752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Program ZYBO PL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Open Hardware Manager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3" t="63301" r="37583" b="20724"/>
          <a:stretch/>
        </p:blipFill>
        <p:spPr bwMode="auto">
          <a:xfrm>
            <a:off x="1115616" y="2492896"/>
            <a:ext cx="3456384" cy="31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68408" y="5179678"/>
            <a:ext cx="300345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4572000" y="3861048"/>
            <a:ext cx="1186089" cy="672672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sz="2300" kern="0" dirty="0"/>
              <a:t>OR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4" t="31195" r="15930" b="46675"/>
          <a:stretch/>
        </p:blipFill>
        <p:spPr bwMode="auto">
          <a:xfrm>
            <a:off x="5156725" y="2456891"/>
            <a:ext cx="3803047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436096" y="3763046"/>
            <a:ext cx="18722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25855" y="4977172"/>
            <a:ext cx="802529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26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Click Open target-&gt;Auto-Connect with the board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347864" y="1844824"/>
            <a:ext cx="4783038" cy="2487910"/>
            <a:chOff x="2627784" y="2302024"/>
            <a:chExt cx="4783038" cy="248791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70" r="22029" b="83121"/>
            <a:stretch/>
          </p:blipFill>
          <p:spPr bwMode="auto">
            <a:xfrm>
              <a:off x="2627784" y="2302024"/>
              <a:ext cx="4783038" cy="2487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Oval 11"/>
            <p:cNvSpPr/>
            <p:nvPr/>
          </p:nvSpPr>
          <p:spPr>
            <a:xfrm>
              <a:off x="5148064" y="3401963"/>
              <a:ext cx="136815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95106" y="3698379"/>
              <a:ext cx="186918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 Placeholder 1"/>
          <p:cNvSpPr txBox="1">
            <a:spLocks/>
          </p:cNvSpPr>
          <p:nvPr/>
        </p:nvSpPr>
        <p:spPr>
          <a:xfrm>
            <a:off x="1115616" y="2880320"/>
            <a:ext cx="5986096" cy="551723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buNone/>
            </a:pPr>
            <a:endParaRPr lang="en-US" kern="0" dirty="0"/>
          </a:p>
          <a:p>
            <a:pPr marL="514350" indent="-514350">
              <a:buFont typeface="+mj-lt"/>
              <a:buAutoNum type="arabicPeriod" startAt="3"/>
            </a:pPr>
            <a:endParaRPr lang="en-US" kern="0" dirty="0"/>
          </a:p>
          <a:p>
            <a:pPr marL="514350" indent="-514350">
              <a:buFont typeface="+mj-lt"/>
              <a:buAutoNum type="arabicPeriod" startAt="3"/>
            </a:pPr>
            <a:endParaRPr lang="en-US" kern="0" dirty="0"/>
          </a:p>
          <a:p>
            <a:endParaRPr lang="en-US" kern="0" dirty="0">
              <a:solidFill>
                <a:srgbClr val="FFC000"/>
              </a:solidFill>
            </a:endParaRPr>
          </a:p>
          <a:p>
            <a:endParaRPr lang="en-US" kern="0" dirty="0">
              <a:solidFill>
                <a:srgbClr val="FFC000"/>
              </a:solidFill>
            </a:endParaRPr>
          </a:p>
          <a:p>
            <a:endParaRPr lang="en-US" kern="0" dirty="0">
              <a:solidFill>
                <a:srgbClr val="FFC000"/>
              </a:solidFill>
            </a:endParaRPr>
          </a:p>
          <a:p>
            <a:r>
              <a:rPr lang="en-US" kern="0" dirty="0">
                <a:solidFill>
                  <a:srgbClr val="FFC000"/>
                </a:solidFill>
              </a:rPr>
              <a:t>Note</a:t>
            </a:r>
            <a:r>
              <a:rPr lang="en-US" kern="0" dirty="0"/>
              <a:t>: Make sure board power jumper is set to power on from USB and that the power switch is on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pPr lvl="1"/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grpSp>
        <p:nvGrpSpPr>
          <p:cNvPr id="8" name="Group 7"/>
          <p:cNvGrpSpPr/>
          <p:nvPr/>
        </p:nvGrpSpPr>
        <p:grpSpPr>
          <a:xfrm>
            <a:off x="1279140" y="2880320"/>
            <a:ext cx="2058380" cy="2585839"/>
            <a:chOff x="6855178" y="3933056"/>
            <a:chExt cx="2058380" cy="2585839"/>
          </a:xfrm>
        </p:grpSpPr>
        <p:pic>
          <p:nvPicPr>
            <p:cNvPr id="19" name="Picture 9" descr="Z:\home\nelson\Pictures\1393946521002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36" t="50860" r="73197" b="33684"/>
            <a:stretch/>
          </p:blipFill>
          <p:spPr bwMode="auto">
            <a:xfrm>
              <a:off x="6855178" y="3933056"/>
              <a:ext cx="2058380" cy="258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/>
            <p:cNvSpPr/>
            <p:nvPr/>
          </p:nvSpPr>
          <p:spPr>
            <a:xfrm rot="19026576">
              <a:off x="7023487" y="4277259"/>
              <a:ext cx="1029190" cy="107437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19026576">
              <a:off x="7818226" y="5130190"/>
              <a:ext cx="753258" cy="105587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9" descr="Z:\home\nelson\Pictures\1393946521002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53819" r="81455" b="35845"/>
          <a:stretch/>
        </p:blipFill>
        <p:spPr bwMode="auto">
          <a:xfrm>
            <a:off x="6815299" y="4739137"/>
            <a:ext cx="1976147" cy="172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 rot="19817389">
            <a:off x="6931639" y="4444760"/>
            <a:ext cx="1520745" cy="238835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87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05371" y="1340768"/>
            <a:ext cx="7597352" cy="551723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dirty="0"/>
              <a:t>		Programming mode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1331640" y="3284984"/>
            <a:ext cx="7344814" cy="551723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buNone/>
            </a:pPr>
            <a:endParaRPr lang="en-US" kern="0" dirty="0"/>
          </a:p>
          <a:p>
            <a:pPr marL="514350" indent="-514350">
              <a:buFont typeface="+mj-lt"/>
              <a:buAutoNum type="arabicPeriod" startAt="3"/>
            </a:pPr>
            <a:endParaRPr lang="en-US" kern="0" dirty="0"/>
          </a:p>
          <a:p>
            <a:pPr marL="514350" indent="-514350">
              <a:buFont typeface="+mj-lt"/>
              <a:buAutoNum type="arabicPeriod" startAt="3"/>
            </a:pPr>
            <a:endParaRPr lang="en-US" kern="0" dirty="0"/>
          </a:p>
          <a:p>
            <a:endParaRPr lang="en-US" kern="0" dirty="0">
              <a:solidFill>
                <a:srgbClr val="FFC000"/>
              </a:solidFill>
            </a:endParaRPr>
          </a:p>
          <a:p>
            <a:endParaRPr lang="en-US" kern="0" dirty="0">
              <a:solidFill>
                <a:srgbClr val="FFC000"/>
              </a:solidFill>
            </a:endParaRPr>
          </a:p>
          <a:p>
            <a:endParaRPr lang="en-US" kern="0" dirty="0">
              <a:solidFill>
                <a:srgbClr val="FFC000"/>
              </a:solidFill>
            </a:endParaRPr>
          </a:p>
          <a:p>
            <a:r>
              <a:rPr lang="en-US" kern="0" dirty="0">
                <a:solidFill>
                  <a:srgbClr val="FF0000"/>
                </a:solidFill>
              </a:rPr>
              <a:t>Note</a:t>
            </a:r>
            <a:r>
              <a:rPr lang="en-US" kern="0" dirty="0"/>
              <a:t>: Also, the JP5 jumper should be set to JTAG programming mode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pPr lvl="1"/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grpSp>
        <p:nvGrpSpPr>
          <p:cNvPr id="6" name="Group 5"/>
          <p:cNvGrpSpPr/>
          <p:nvPr/>
        </p:nvGrpSpPr>
        <p:grpSpPr>
          <a:xfrm>
            <a:off x="2915816" y="2241147"/>
            <a:ext cx="2583014" cy="2664296"/>
            <a:chOff x="2483768" y="2615280"/>
            <a:chExt cx="2343521" cy="2585839"/>
          </a:xfrm>
        </p:grpSpPr>
        <p:pic>
          <p:nvPicPr>
            <p:cNvPr id="17" name="Picture 9" descr="Z:\home\nelson\Pictures\1393946521002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46" t="18675" r="28811" b="65869"/>
            <a:stretch/>
          </p:blipFill>
          <p:spPr bwMode="auto">
            <a:xfrm rot="2029048">
              <a:off x="2579026" y="2615280"/>
              <a:ext cx="2248263" cy="258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/>
            <p:cNvSpPr/>
            <p:nvPr/>
          </p:nvSpPr>
          <p:spPr>
            <a:xfrm rot="16200000">
              <a:off x="2870187" y="2766586"/>
              <a:ext cx="852060" cy="162489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516216" y="4162038"/>
            <a:ext cx="1914657" cy="1486809"/>
            <a:chOff x="6156176" y="2564904"/>
            <a:chExt cx="1914657" cy="148680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60" t="71490" r="63514" b="20989"/>
            <a:stretch/>
          </p:blipFill>
          <p:spPr bwMode="auto">
            <a:xfrm>
              <a:off x="6156176" y="2564904"/>
              <a:ext cx="1914657" cy="1486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/>
            <p:nvPr/>
          </p:nvSpPr>
          <p:spPr>
            <a:xfrm rot="16200000">
              <a:off x="6832174" y="2697410"/>
              <a:ext cx="438956" cy="17909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1821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Program the device, and click ok for the default </a:t>
            </a:r>
            <a:r>
              <a:rPr lang="en-US" dirty="0" err="1"/>
              <a:t>bitstream</a:t>
            </a: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9" t="7278" r="17120" b="78481"/>
          <a:stretch/>
        </p:blipFill>
        <p:spPr bwMode="auto">
          <a:xfrm>
            <a:off x="1907704" y="2204864"/>
            <a:ext cx="576784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1" t="33027" r="11061" b="49884"/>
          <a:stretch/>
        </p:blipFill>
        <p:spPr bwMode="auto">
          <a:xfrm>
            <a:off x="1835696" y="4365104"/>
            <a:ext cx="6057901" cy="2057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Oval 16"/>
          <p:cNvSpPr/>
          <p:nvPr/>
        </p:nvSpPr>
        <p:spPr>
          <a:xfrm>
            <a:off x="4146004" y="2420888"/>
            <a:ext cx="143410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868144" y="6165304"/>
            <a:ext cx="122413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07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45454" y="44624"/>
            <a:ext cx="4806866" cy="1196752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Program ZYBO PL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1263851" y="764703"/>
            <a:ext cx="7628629" cy="65172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r>
              <a:rPr lang="en-US" dirty="0"/>
              <a:t>When the programming is done, the </a:t>
            </a:r>
            <a:r>
              <a:rPr lang="en-US" dirty="0">
                <a:solidFill>
                  <a:srgbClr val="FFC000"/>
                </a:solidFill>
              </a:rPr>
              <a:t>DONE LED </a:t>
            </a:r>
            <a:r>
              <a:rPr lang="en-US" dirty="0"/>
              <a:t>is going to be lit up</a:t>
            </a:r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r>
              <a:rPr lang="en-US" dirty="0"/>
              <a:t>Test the design on-board The </a:t>
            </a:r>
            <a:r>
              <a:rPr lang="en-US" dirty="0">
                <a:solidFill>
                  <a:srgbClr val="92D050"/>
                </a:solidFill>
              </a:rPr>
              <a:t>LED</a:t>
            </a:r>
            <a:r>
              <a:rPr lang="en-US" dirty="0"/>
              <a:t> should light up only when the </a:t>
            </a:r>
            <a:r>
              <a:rPr lang="en-US" dirty="0">
                <a:solidFill>
                  <a:srgbClr val="FF0000"/>
                </a:solidFill>
              </a:rPr>
              <a:t>3 switches </a:t>
            </a:r>
            <a:r>
              <a:rPr lang="en-US" dirty="0"/>
              <a:t>are up </a:t>
            </a:r>
          </a:p>
        </p:txBody>
      </p:sp>
      <p:grpSp>
        <p:nvGrpSpPr>
          <p:cNvPr id="4" name="Group 3"/>
          <p:cNvGrpSpPr/>
          <p:nvPr/>
        </p:nvGrpSpPr>
        <p:grpSpPr>
          <a:xfrm rot="799113">
            <a:off x="2253120" y="1110652"/>
            <a:ext cx="6116998" cy="5249257"/>
            <a:chOff x="1763688" y="1700808"/>
            <a:chExt cx="6116998" cy="5465281"/>
          </a:xfrm>
        </p:grpSpPr>
        <p:pic>
          <p:nvPicPr>
            <p:cNvPr id="9" name="Picture 9" descr="Z:\home\nelson\Pictures\139394652100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041" t="-2568" r="-5495" b="-6289"/>
            <a:stretch/>
          </p:blipFill>
          <p:spPr bwMode="auto">
            <a:xfrm>
              <a:off x="1763688" y="1700808"/>
              <a:ext cx="6116998" cy="5465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/>
            <p:cNvSpPr/>
            <p:nvPr/>
          </p:nvSpPr>
          <p:spPr>
            <a:xfrm rot="19297320">
              <a:off x="4309429" y="5208121"/>
              <a:ext cx="922141" cy="5739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19683969">
              <a:off x="4589137" y="4976892"/>
              <a:ext cx="318989" cy="18169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/>
          <p:nvPr/>
        </p:nvSpPr>
        <p:spPr>
          <a:xfrm rot="20096433">
            <a:off x="6123942" y="2933778"/>
            <a:ext cx="461070" cy="2756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67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331640" y="2132856"/>
            <a:ext cx="7597352" cy="5184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Instantiate an IP-core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4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300" dirty="0"/>
              <a:t>Create a new project, with the following .v top level source file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300" dirty="0"/>
          </a:p>
          <a:p>
            <a:pPr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3446" y="44624"/>
            <a:ext cx="4806866" cy="1196752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Instantiate an IP-core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39752" y="1916832"/>
            <a:ext cx="6235700" cy="4485453"/>
            <a:chOff x="1936700" y="1798662"/>
            <a:chExt cx="6235700" cy="448545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5" t="23102" r="10693" b="40031"/>
            <a:stretch/>
          </p:blipFill>
          <p:spPr bwMode="auto">
            <a:xfrm>
              <a:off x="1936700" y="1798662"/>
              <a:ext cx="6235700" cy="4438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059832" y="2996952"/>
              <a:ext cx="864096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23728" y="3536776"/>
              <a:ext cx="515640" cy="9003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915816" y="3429000"/>
              <a:ext cx="2754312" cy="9723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516216" y="5877272"/>
              <a:ext cx="792088" cy="4068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6454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n-US" sz="2300" dirty="0"/>
              <a:t>Add an adder/</a:t>
            </a:r>
            <a:r>
              <a:rPr lang="en-US" sz="2300" dirty="0" err="1"/>
              <a:t>subtracter</a:t>
            </a:r>
            <a:r>
              <a:rPr lang="en-US" sz="2300" dirty="0"/>
              <a:t> IP-core  file to the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7" t="7247" r="37417" b="63481"/>
          <a:stretch/>
        </p:blipFill>
        <p:spPr bwMode="auto">
          <a:xfrm>
            <a:off x="1403648" y="1844824"/>
            <a:ext cx="2952328" cy="485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1763688" y="3356992"/>
            <a:ext cx="1368152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491880" y="2494484"/>
            <a:ext cx="5652121" cy="3310780"/>
            <a:chOff x="3491880" y="2494485"/>
            <a:chExt cx="4235609" cy="2373086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61" r="5033" b="80289"/>
            <a:stretch/>
          </p:blipFill>
          <p:spPr bwMode="auto">
            <a:xfrm>
              <a:off x="3491880" y="2494485"/>
              <a:ext cx="4235609" cy="2373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Oval 14"/>
            <p:cNvSpPr/>
            <p:nvPr/>
          </p:nvSpPr>
          <p:spPr>
            <a:xfrm>
              <a:off x="4427984" y="3645024"/>
              <a:ext cx="648072" cy="3240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829844" y="4005064"/>
              <a:ext cx="1368152" cy="3389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23120" y="1484784"/>
            <a:ext cx="7597352" cy="5184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Create an RTL Project in Xilinx </a:t>
            </a:r>
            <a:r>
              <a:rPr lang="en-US" sz="9600" dirty="0" err="1"/>
              <a:t>Vivado</a:t>
            </a:r>
            <a:endParaRPr lang="en-US" sz="9600" dirty="0"/>
          </a:p>
          <a:p>
            <a:pPr marL="0" indent="0" algn="ctr">
              <a:buNone/>
            </a:pPr>
            <a:endParaRPr lang="en-US" sz="9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75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sz="2300" dirty="0"/>
              <a:t>Select unsigned 2 bit combinational adder(0 Latency)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03648" y="1772816"/>
            <a:ext cx="7560840" cy="4896544"/>
            <a:chOff x="1156288" y="1484784"/>
            <a:chExt cx="7880208" cy="5256584"/>
          </a:xfrm>
        </p:grpSpPr>
        <p:grpSp>
          <p:nvGrpSpPr>
            <p:cNvPr id="3" name="Group 2"/>
            <p:cNvGrpSpPr/>
            <p:nvPr/>
          </p:nvGrpSpPr>
          <p:grpSpPr>
            <a:xfrm>
              <a:off x="1156288" y="1484784"/>
              <a:ext cx="7880208" cy="5256584"/>
              <a:chOff x="1156288" y="1484784"/>
              <a:chExt cx="7880208" cy="5256584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571" t="9889" b="26674"/>
              <a:stretch/>
            </p:blipFill>
            <p:spPr bwMode="auto">
              <a:xfrm>
                <a:off x="1156288" y="1484784"/>
                <a:ext cx="7880208" cy="52565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491880" y="2708920"/>
                <a:ext cx="3888432" cy="17281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75656" y="3482888"/>
                <a:ext cx="1512168" cy="19084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7668344" y="6453336"/>
              <a:ext cx="792088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57328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300" dirty="0"/>
              <a:t>Click generate, and then ok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6" t="27010" r="17099" b="44057"/>
          <a:stretch/>
        </p:blipFill>
        <p:spPr bwMode="auto">
          <a:xfrm>
            <a:off x="1547664" y="1792787"/>
            <a:ext cx="3240360" cy="372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0" t="36471" r="12006" b="52663"/>
          <a:stretch/>
        </p:blipFill>
        <p:spPr bwMode="auto">
          <a:xfrm>
            <a:off x="4090474" y="5588596"/>
            <a:ext cx="5018030" cy="1224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>
          <a:xfrm>
            <a:off x="1907704" y="4813866"/>
            <a:ext cx="2520280" cy="3433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83768" y="5157192"/>
            <a:ext cx="1368152" cy="3433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40152" y="6398042"/>
            <a:ext cx="1368152" cy="3433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21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5"/>
            </a:pPr>
            <a:r>
              <a:rPr lang="en-US" sz="2300" dirty="0"/>
              <a:t>Under the sources tab, click IP sources sub-tab to access the IP instantiation template. Copy and instantiate in the top-level file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t="5063" r="21429" b="61778"/>
          <a:stretch/>
        </p:blipFill>
        <p:spPr bwMode="auto">
          <a:xfrm>
            <a:off x="1187624" y="2465784"/>
            <a:ext cx="4076701" cy="399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1547664" y="5589240"/>
            <a:ext cx="864096" cy="264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066268" y="5301208"/>
            <a:ext cx="849548" cy="3433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66268" y="3284984"/>
            <a:ext cx="142561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4" t="41387" r="9759" b="49467"/>
          <a:stretch/>
        </p:blipFill>
        <p:spPr bwMode="auto">
          <a:xfrm>
            <a:off x="5405821" y="2420888"/>
            <a:ext cx="3192389" cy="110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4" t="36392" r="9108" b="44937"/>
          <a:stretch/>
        </p:blipFill>
        <p:spPr bwMode="auto">
          <a:xfrm>
            <a:off x="5414579" y="3989412"/>
            <a:ext cx="333388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7092279" y="3521998"/>
            <a:ext cx="1" cy="4674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571785" y="5125442"/>
            <a:ext cx="312979" cy="1309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6646" y="4250804"/>
            <a:ext cx="258660" cy="1584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52022" y="4413012"/>
            <a:ext cx="284526" cy="135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85380" y="5265522"/>
            <a:ext cx="284526" cy="135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70386" y="4574017"/>
            <a:ext cx="284526" cy="11177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84032" y="5420188"/>
            <a:ext cx="284526" cy="11177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992939" y="4945422"/>
            <a:ext cx="963437" cy="167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47893" y="4797152"/>
            <a:ext cx="2872579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31869" y="2348880"/>
            <a:ext cx="2872579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39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7286" y="1379792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200"/>
              </a:spcBef>
              <a:spcAft>
                <a:spcPts val="1200"/>
              </a:spcAft>
              <a:buFont typeface="+mj-lt"/>
              <a:buAutoNum type="arabicPeriod" startAt="6"/>
            </a:pPr>
            <a:r>
              <a:rPr lang="en-US" sz="2300" dirty="0"/>
              <a:t>Open elaborated design schematic</a:t>
            </a:r>
          </a:p>
          <a:p>
            <a:pPr marL="857250" lvl="1" indent="-457200">
              <a:spcBef>
                <a:spcPts val="200"/>
              </a:spcBef>
              <a:spcAft>
                <a:spcPts val="1200"/>
              </a:spcAft>
            </a:pPr>
            <a:r>
              <a:rPr lang="en-US" sz="1900" dirty="0"/>
              <a:t>IP-cores are represent as square-blocks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9" t="29646" r="2347" b="61914"/>
          <a:stretch/>
        </p:blipFill>
        <p:spPr bwMode="auto">
          <a:xfrm>
            <a:off x="1187624" y="3140968"/>
            <a:ext cx="7813376" cy="195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567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dirty="0"/>
              <a:t>Assign the </a:t>
            </a:r>
            <a:r>
              <a:rPr lang="en-US" dirty="0">
                <a:solidFill>
                  <a:srgbClr val="FFFF00"/>
                </a:solidFill>
              </a:rPr>
              <a:t>left switches 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as </a:t>
            </a:r>
            <a:r>
              <a:rPr lang="en-US" dirty="0" err="1"/>
              <a:t>inA</a:t>
            </a:r>
            <a:r>
              <a:rPr lang="en-US" dirty="0"/>
              <a:t>, the </a:t>
            </a:r>
            <a:r>
              <a:rPr lang="en-US" dirty="0">
                <a:solidFill>
                  <a:srgbClr val="00A2D3"/>
                </a:solidFill>
              </a:rPr>
              <a:t>right switches </a:t>
            </a:r>
            <a:r>
              <a:rPr lang="en-US" dirty="0"/>
              <a:t>as </a:t>
            </a:r>
            <a:r>
              <a:rPr lang="en-US" dirty="0" err="1"/>
              <a:t>inB</a:t>
            </a:r>
            <a:r>
              <a:rPr lang="en-US" dirty="0"/>
              <a:t>, and the </a:t>
            </a:r>
            <a:r>
              <a:rPr lang="en-US" dirty="0">
                <a:solidFill>
                  <a:srgbClr val="92D050"/>
                </a:solidFill>
              </a:rPr>
              <a:t>LEDS </a:t>
            </a:r>
            <a:r>
              <a:rPr lang="en-US" dirty="0"/>
              <a:t>as output.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Program the FPGA and test the design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  <p:grpSp>
        <p:nvGrpSpPr>
          <p:cNvPr id="11" name="Group 10"/>
          <p:cNvGrpSpPr/>
          <p:nvPr/>
        </p:nvGrpSpPr>
        <p:grpSpPr>
          <a:xfrm rot="799113">
            <a:off x="2707198" y="3292898"/>
            <a:ext cx="4809723" cy="3125141"/>
            <a:chOff x="3513924" y="4857509"/>
            <a:chExt cx="1953930" cy="1397699"/>
          </a:xfrm>
        </p:grpSpPr>
        <p:pic>
          <p:nvPicPr>
            <p:cNvPr id="13" name="Picture 9" descr="Z:\home\nelson\Pictures\139394652100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17" t="60307" r="40078" b="11854"/>
            <a:stretch/>
          </p:blipFill>
          <p:spPr bwMode="auto">
            <a:xfrm>
              <a:off x="3513924" y="4857509"/>
              <a:ext cx="1953930" cy="139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/>
            <p:cNvSpPr/>
            <p:nvPr/>
          </p:nvSpPr>
          <p:spPr>
            <a:xfrm rot="19297320">
              <a:off x="4221068" y="5427339"/>
              <a:ext cx="497934" cy="592906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9683969">
              <a:off x="4207201" y="5075056"/>
              <a:ext cx="727367" cy="18169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 rot="20096433">
            <a:off x="5462665" y="4126364"/>
            <a:ext cx="1094003" cy="1325689"/>
          </a:xfrm>
          <a:prstGeom prst="ellipse">
            <a:avLst/>
          </a:prstGeom>
          <a:noFill/>
          <a:ln>
            <a:solidFill>
              <a:srgbClr val="00A2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7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t="79601" r="73129" b="10569"/>
          <a:stretch/>
        </p:blipFill>
        <p:spPr bwMode="auto">
          <a:xfrm>
            <a:off x="1379240" y="1844824"/>
            <a:ext cx="5569024" cy="82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300" dirty="0"/>
              <a:t>Start </a:t>
            </a:r>
            <a:r>
              <a:rPr lang="en-US" sz="2300" dirty="0" err="1"/>
              <a:t>Vivado</a:t>
            </a:r>
            <a:r>
              <a:rPr lang="en-US" sz="2300" dirty="0"/>
              <a:t> software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300" dirty="0"/>
              <a:t>Create a new Project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13406" y="116632"/>
            <a:ext cx="4806866" cy="1196752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  <p:sp>
        <p:nvSpPr>
          <p:cNvPr id="5" name="Oval 4"/>
          <p:cNvSpPr/>
          <p:nvPr/>
        </p:nvSpPr>
        <p:spPr>
          <a:xfrm>
            <a:off x="1307232" y="1988840"/>
            <a:ext cx="168059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8" t="4316" r="37815" b="68689"/>
          <a:stretch/>
        </p:blipFill>
        <p:spPr bwMode="auto">
          <a:xfrm>
            <a:off x="1907704" y="3068960"/>
            <a:ext cx="5833244" cy="3417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 15"/>
          <p:cNvSpPr/>
          <p:nvPr/>
        </p:nvSpPr>
        <p:spPr>
          <a:xfrm>
            <a:off x="2123728" y="4345467"/>
            <a:ext cx="1680592" cy="955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8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Click next, and select project name and location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1640" y="2204864"/>
            <a:ext cx="4104455" cy="2964501"/>
            <a:chOff x="1331640" y="2276872"/>
            <a:chExt cx="4104455" cy="296450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53" t="21992" r="17216" b="36344"/>
            <a:stretch/>
          </p:blipFill>
          <p:spPr bwMode="auto">
            <a:xfrm>
              <a:off x="1331640" y="2276872"/>
              <a:ext cx="4104455" cy="2964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3923928" y="4989895"/>
              <a:ext cx="840296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2" t="21113" r="28971" b="62935"/>
          <a:stretch/>
        </p:blipFill>
        <p:spPr bwMode="auto">
          <a:xfrm>
            <a:off x="4764224" y="3284984"/>
            <a:ext cx="4002406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val 13"/>
          <p:cNvSpPr/>
          <p:nvPr/>
        </p:nvSpPr>
        <p:spPr>
          <a:xfrm>
            <a:off x="5925131" y="4149080"/>
            <a:ext cx="1455181" cy="461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925131" y="4578408"/>
            <a:ext cx="1455181" cy="339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64224" y="4892162"/>
            <a:ext cx="2328056" cy="409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716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Select RTL Project Type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0" t="20767" r="16525" b="37397"/>
          <a:stretch/>
        </p:blipFill>
        <p:spPr bwMode="auto">
          <a:xfrm>
            <a:off x="1691680" y="1844824"/>
            <a:ext cx="6751127" cy="483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/>
          <p:cNvSpPr/>
          <p:nvPr/>
        </p:nvSpPr>
        <p:spPr>
          <a:xfrm>
            <a:off x="1547664" y="2636912"/>
            <a:ext cx="144016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99269" y="6309320"/>
            <a:ext cx="948995" cy="3726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634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Select Target Language, and create a new source file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1" t="20617" r="16646" b="37848"/>
          <a:stretch/>
        </p:blipFill>
        <p:spPr bwMode="auto">
          <a:xfrm>
            <a:off x="1850639" y="2132856"/>
            <a:ext cx="6624736" cy="469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>
          <a:xfrm>
            <a:off x="5724128" y="5229200"/>
            <a:ext cx="144016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43808" y="6060437"/>
            <a:ext cx="792088" cy="392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6" t="36037" r="23627" b="47906"/>
          <a:stretch/>
        </p:blipFill>
        <p:spPr bwMode="auto">
          <a:xfrm>
            <a:off x="2127706" y="3196555"/>
            <a:ext cx="3035301" cy="203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val 13"/>
          <p:cNvSpPr/>
          <p:nvPr/>
        </p:nvSpPr>
        <p:spPr>
          <a:xfrm>
            <a:off x="2925276" y="3924845"/>
            <a:ext cx="144016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1880" y="4869160"/>
            <a:ext cx="8735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3186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Skip the IP addition step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9" t="21005" r="16697" b="36858"/>
          <a:stretch/>
        </p:blipFill>
        <p:spPr bwMode="auto">
          <a:xfrm>
            <a:off x="1979712" y="1795264"/>
            <a:ext cx="6768752" cy="490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/>
          <p:cNvSpPr/>
          <p:nvPr/>
        </p:nvSpPr>
        <p:spPr>
          <a:xfrm>
            <a:off x="6444208" y="6233222"/>
            <a:ext cx="792088" cy="392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41917310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3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4815</TotalTime>
  <Words>786</Words>
  <Application>Microsoft Office PowerPoint</Application>
  <PresentationFormat>Apresentação no Ecrã (4:3)</PresentationFormat>
  <Paragraphs>525</Paragraphs>
  <Slides>44</Slides>
  <Notes>38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44</vt:i4>
      </vt:variant>
    </vt:vector>
  </HeadingPairs>
  <TitlesOfParts>
    <vt:vector size="47" baseType="lpstr">
      <vt:lpstr>Calibri</vt:lpstr>
      <vt:lpstr>Corbel</vt:lpstr>
      <vt:lpstr>DesignTemplate</vt:lpstr>
      <vt:lpstr>Embedded Systems</vt:lpstr>
      <vt:lpstr>Agenda</vt:lpstr>
      <vt:lpstr>Apresentação do PowerPoint</vt:lpstr>
      <vt:lpstr>Apresentação do PowerPoint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Apresentação do PowerPoint</vt:lpstr>
      <vt:lpstr>Program ZYBO PL</vt:lpstr>
      <vt:lpstr>Program ZYBO PL </vt:lpstr>
      <vt:lpstr>Program ZYBO PL </vt:lpstr>
      <vt:lpstr>Program ZYBO PL </vt:lpstr>
      <vt:lpstr>Program ZYBO PL </vt:lpstr>
      <vt:lpstr>Program ZYBO PL </vt:lpstr>
      <vt:lpstr>Program ZYBO PL </vt:lpstr>
      <vt:lpstr>Program ZYBO PL </vt:lpstr>
      <vt:lpstr>Create an RTL project in  Xilinx ISE for the Basys-2 </vt:lpstr>
      <vt:lpstr>Program ZYBO PL </vt:lpstr>
      <vt:lpstr>Program ZYBO PL</vt:lpstr>
      <vt:lpstr>Program ZYBO PL </vt:lpstr>
      <vt:lpstr>Program ZYBO PL </vt:lpstr>
      <vt:lpstr>Program ZYBO PL </vt:lpstr>
      <vt:lpstr>Program ZYBO PL</vt:lpstr>
      <vt:lpstr>Apresentação do PowerPoint</vt:lpstr>
      <vt:lpstr>Instantiate an IP-core</vt:lpstr>
      <vt:lpstr>Instantiate an IP-core </vt:lpstr>
      <vt:lpstr>Instantiate an IP-core </vt:lpstr>
      <vt:lpstr>Instantiate an IP-core </vt:lpstr>
      <vt:lpstr>Instantiate an IP-core </vt:lpstr>
      <vt:lpstr>Instantiate an IP-core </vt:lpstr>
      <vt:lpstr>Instantiate an IP-core </vt:lpstr>
    </vt:vector>
  </TitlesOfParts>
  <Company>ESRG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</dc:title>
  <dc:creator>Nelson e César</dc:creator>
  <cp:lastModifiedBy>Cristiano Rodrigues</cp:lastModifiedBy>
  <cp:revision>514</cp:revision>
  <dcterms:created xsi:type="dcterms:W3CDTF">2012-04-27T13:45:19Z</dcterms:created>
  <dcterms:modified xsi:type="dcterms:W3CDTF">2019-02-19T16:28:42Z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